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4" r:id="rId3"/>
    <p:sldId id="263" r:id="rId4"/>
    <p:sldId id="265" r:id="rId5"/>
    <p:sldId id="266" r:id="rId6"/>
    <p:sldId id="267" r:id="rId7"/>
    <p:sldId id="268" r:id="rId8"/>
    <p:sldId id="269" r:id="rId9"/>
    <p:sldId id="270" r:id="rId10"/>
    <p:sldId id="257" r:id="rId11"/>
    <p:sldId id="258" r:id="rId12"/>
    <p:sldId id="259" r:id="rId13"/>
    <p:sldId id="260" r:id="rId14"/>
    <p:sldId id="261" r:id="rId15"/>
    <p:sldId id="26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8F8F8"/>
    <a:srgbClr val="00FF00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41B84-1895-4CD7-A70D-B0AD8DBA996F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A0A38E-EA47-466C-AD04-64C5F17AF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0A38E-EA47-466C-AD04-64C5F17AF76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2AAB633-5F14-45EF-8F34-E54CD918A20D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F3989E0-67B7-41DC-9C2C-CBAB45290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4;&#1091;&#1079;&#1099;&#1082;&#1072;&#1083;&#1100;&#1085;&#1099;&#1077;%20&#1091;&#1088;&#1086;&#1082;&#1080;\&#1050;&#1091;&#1073;&#1072;&#1085;&#1100;%20&#1074;%20&#1089;&#1080;&#1084;&#1092;&#1086;&#1085;&#1080;&#1080;\OST_Killzone_3._main_theme-spaces_ru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материал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857232"/>
            <a:ext cx="7000924" cy="2714644"/>
          </a:xfrm>
        </p:spPr>
        <p:txBody>
          <a:bodyPr>
            <a:noAutofit/>
          </a:bodyPr>
          <a:lstStyle/>
          <a:p>
            <a:pPr algn="ctr"/>
            <a:r>
              <a:rPr lang="ru-RU" sz="9600" b="0" i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ea typeface="Gungsuh" pitchFamily="18" charset="-127"/>
              </a:rPr>
              <a:t>Кубань </a:t>
            </a:r>
            <a:br>
              <a:rPr lang="ru-RU" sz="9600" b="0" i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ea typeface="Gungsuh" pitchFamily="18" charset="-127"/>
              </a:rPr>
            </a:br>
            <a:r>
              <a:rPr lang="ru-RU" sz="9600" b="0" i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ea typeface="Gungsuh" pitchFamily="18" charset="-127"/>
              </a:rPr>
              <a:t>в симфонии</a:t>
            </a:r>
            <a:endParaRPr lang="ru-RU" sz="9600" b="0" i="1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  <a:ea typeface="Gungsuh" pitchFamily="18" charset="-127"/>
            </a:endParaRPr>
          </a:p>
        </p:txBody>
      </p:sp>
      <p:pic>
        <p:nvPicPr>
          <p:cNvPr id="4" name="OST_Killzone_3._main_theme-spaces_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428604"/>
            <a:ext cx="642942" cy="6429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86116" y="3786190"/>
            <a:ext cx="585788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рок №22  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 класс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читель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кубановедения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МБОУ СОШ №1</a:t>
            </a:r>
          </a:p>
          <a:p>
            <a:pPr algn="ctr"/>
            <a:r>
              <a:rPr lang="ru-RU" sz="3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Рыжонкова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М.В.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285728"/>
            <a:ext cx="8501090" cy="1857388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solidFill>
                  <a:srgbClr val="00B0F0"/>
                </a:solidFill>
                <a:latin typeface="Monotype Corsiva" pitchFamily="66" charset="0"/>
              </a:rPr>
              <a:t>Кубанский</a:t>
            </a:r>
            <a:br>
              <a:rPr lang="ru-RU" sz="5400" i="1" dirty="0" smtClean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sz="5400" i="1" dirty="0" smtClean="0">
                <a:solidFill>
                  <a:srgbClr val="00B0F0"/>
                </a:solidFill>
                <a:latin typeface="Monotype Corsiva" pitchFamily="66" charset="0"/>
              </a:rPr>
              <a:t> симфонический оркестр</a:t>
            </a:r>
            <a:endParaRPr lang="ru-RU" sz="5400" i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0" y="1928802"/>
            <a:ext cx="9144000" cy="4929198"/>
          </a:xfrm>
        </p:spPr>
        <p:txBody>
          <a:bodyPr>
            <a:normAutofit fontScale="92500"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Кубанский  оркестр был организован в 1812 году. Его создал Ф.А. Цых.</a:t>
            </a:r>
          </a:p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В 1909 году произошло разделение коллектива на два самостоятельных оркестра: духовой и симфонический. Первый возглавил опытный капельмейстер, чех Ф. Лоос, а симфонический оркестр —  </a:t>
            </a:r>
          </a:p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Е. Эспозито.</a:t>
            </a:r>
          </a:p>
          <a:p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материал\кубанский симфонический оркестр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07361">
            <a:off x="250489" y="447263"/>
            <a:ext cx="4155946" cy="26431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0"/>
            <a:ext cx="4786314" cy="6858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После революции открылось екатеринодарское отделение Всероссийского союза оркестрантов. Его возглавил М. Сиринько, взяв на себя руководство оркестром. Но трудности послевоенной разрухи оказались сильнее энтузиазма. Оркестр развалился и куда-то делась нотная библиотека, редкая по богатству.</a:t>
            </a:r>
            <a:endParaRPr lang="ru-RU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Пользователь\Desktop\материал\information_items_77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29644">
            <a:off x="188820" y="4020737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4857752" cy="65722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В 30-е — 80-е годы прошлого столетия неоднократно делались попытки воссоздать коллектив, без которого культурная жизнь города не могла быть полноценной. Но процесс формирования оркестра останавливался из-за отсутствия средств, музыкальных инструментов, подготовленных музыкантов.</a:t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/>
          </a:p>
        </p:txBody>
      </p:sp>
      <p:pic>
        <p:nvPicPr>
          <p:cNvPr id="3074" name="Picture 2" descr="C:\Users\Пользователь\Desktop\материал\b8770f92faa4fb4d6aa5cd172622f8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34" y="357166"/>
            <a:ext cx="4071966" cy="26128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5" name="Picture 3" descr="C:\Users\Пользователь\Desktop\материал\1317032913_orkest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643314"/>
            <a:ext cx="4143404" cy="2764269"/>
          </a:xfrm>
          <a:prstGeom prst="ellipse">
            <a:avLst/>
          </a:prstGeom>
          <a:ln w="63500" cap="rnd">
            <a:solidFill>
              <a:schemeClr val="bg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001056" cy="6858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8F8F8"/>
                </a:solidFill>
              </a:rPr>
              <a:t>В конце 60-х годов история Краснодарского симфонического оркестра продолжилась — появился полупрофессиональный коллектив, состоявший из преподавателей и учащихся краевого музыкального училища и педагогов музыкальных школ города. Его создал и более 20 лет руководил им энтузиаст симфонического исполнительства, замечательный музыкант-просветитель и педагог В. Л. Воронцов. Оркестр получил звание «народный коллектив».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143875" cy="6858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Значительных успехов в росте исполнительского мастерства, освоении сложнейших программ коллектив достиг под художественным руководством народного артиста России, выдающегося оперно-симфонического дирижера В. А. Понькина. Более 10 лет В. А. Понькин, воспитанник Краснодарского музыкального училища, ученик всемирно-известного дирижера Г. Н. Рождественского, работает с Кубанским симфоническим оркестром. Успехи оркестра последних лет напрямую связаны с его творчеством.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материал\5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071810"/>
            <a:ext cx="4613589" cy="3071834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материал\v_respublikanskoy_filarmonii_otmetyat_tvorcheskiy_yubiley_pavla_borgoyakova_thumb_fed_pho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4712367" cy="3357562"/>
          </a:xfrm>
          <a:prstGeom prst="rect">
            <a:avLst/>
          </a:prstGeom>
          <a:noFill/>
        </p:spPr>
      </p:pic>
      <p:pic>
        <p:nvPicPr>
          <p:cNvPr id="2" name="Рисунок 1" descr="http://kultura.kubangov.ru/www/kultura.nsf/0/57ae24654fe05d04c32570d1003a7c86/body/0.8A%21OpenElement&amp;FieldElemFormat=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571480"/>
            <a:ext cx="4214842" cy="5810264"/>
          </a:xfrm>
          <a:prstGeom prst="ellipse">
            <a:avLst/>
          </a:prstGeom>
          <a:ln w="190500" cap="rnd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2214546" y="5934670"/>
            <a:ext cx="5120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В.А. Понькин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материал\78485409_c6a2064815f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9193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57174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FFFF"/>
                </a:solidFill>
                <a:latin typeface="Mistral" pitchFamily="66" charset="0"/>
              </a:rPr>
              <a:t>Спасибо за внимание</a:t>
            </a:r>
            <a:r>
              <a:rPr lang="ru-RU" dirty="0" smtClean="0">
                <a:solidFill>
                  <a:srgbClr val="00FFFF"/>
                </a:solidFill>
              </a:rPr>
              <a:t>!</a:t>
            </a:r>
            <a:endParaRPr lang="ru-RU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658336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Оркестр - это большая группа музыкантов(12 человек и более), исполняющих музыку на различных инструментах.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         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Пользователь\Desktop\материал\29image211420906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303851"/>
            <a:ext cx="6072198" cy="455414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83362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solidFill>
                  <a:srgbClr val="FF0000"/>
                </a:solidFill>
                <a:latin typeface="Segoe Print" pitchFamily="2" charset="0"/>
              </a:rPr>
              <a:t>Симфонический оркестр включает в себя:</a:t>
            </a:r>
            <a: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  <a:t/>
            </a:r>
            <a:b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</a:br>
            <a:r>
              <a:rPr lang="ru-RU" sz="3100" dirty="0" smtClean="0">
                <a:solidFill>
                  <a:srgbClr val="92D050"/>
                </a:solidFill>
                <a:latin typeface="Segoe Print" pitchFamily="2" charset="0"/>
              </a:rPr>
              <a:t>1. </a:t>
            </a:r>
            <a: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  <a:t>Струнные смычковые (скрипка, альт, виолончель, контрабас)</a:t>
            </a:r>
            <a:b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</a:br>
            <a:r>
              <a:rPr lang="ru-RU" sz="3100" dirty="0" smtClean="0">
                <a:solidFill>
                  <a:srgbClr val="92D050"/>
                </a:solidFill>
                <a:latin typeface="Segoe Print" pitchFamily="2" charset="0"/>
              </a:rPr>
              <a:t>2. </a:t>
            </a:r>
            <a: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  <a:t>Деревянные духовые ( флейта, кларнет, гобой, фагот)</a:t>
            </a:r>
            <a:b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</a:br>
            <a:r>
              <a:rPr lang="ru-RU" sz="3100" dirty="0" smtClean="0">
                <a:solidFill>
                  <a:srgbClr val="92D050"/>
                </a:solidFill>
                <a:latin typeface="Segoe Print" pitchFamily="2" charset="0"/>
              </a:rPr>
              <a:t>3. </a:t>
            </a:r>
            <a: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  <a:t>Медные духовые (труба, тромбон, валторна, туба) </a:t>
            </a:r>
            <a:b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</a:br>
            <a:r>
              <a:rPr lang="ru-RU" sz="3100" dirty="0" smtClean="0">
                <a:solidFill>
                  <a:srgbClr val="92D050"/>
                </a:solidFill>
                <a:latin typeface="Segoe Print" pitchFamily="2" charset="0"/>
              </a:rPr>
              <a:t>4. </a:t>
            </a:r>
            <a: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  <a:t>Ударные (треугольник, барабан, литавры, тарелки, ксилофон, оркестровые колокола)</a:t>
            </a:r>
            <a:b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</a:br>
            <a: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  <a:t>Клавишные и одиночные такие как</a:t>
            </a:r>
            <a:b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</a:br>
            <a:r>
              <a:rPr lang="ru-RU" sz="3100" dirty="0" smtClean="0">
                <a:solidFill>
                  <a:srgbClr val="7030A0"/>
                </a:solidFill>
                <a:latin typeface="Segoe Print" pitchFamily="2" charset="0"/>
              </a:rPr>
              <a:t>арфа, фортепиано, орган, клавесин.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0"/>
            <a:ext cx="43797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Струнные </a:t>
            </a:r>
          </a:p>
          <a:p>
            <a:pPr algn="ctr"/>
            <a:r>
              <a:rPr lang="ru-RU" sz="5400" b="1" cap="none" spc="0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смычковые</a:t>
            </a:r>
            <a:endParaRPr lang="ru-RU" sz="5400" b="1" cap="none" spc="0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0" y="1357298"/>
            <a:ext cx="3284875" cy="3637974"/>
            <a:chOff x="0" y="1428736"/>
            <a:chExt cx="3284875" cy="3637974"/>
          </a:xfrm>
        </p:grpSpPr>
        <p:pic>
          <p:nvPicPr>
            <p:cNvPr id="5122" name="Picture 2" descr="C:\Users\Пользователь\Desktop\Инструменты\skripka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1428736"/>
              <a:ext cx="3214678" cy="3214678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0" y="4143380"/>
              <a:ext cx="32848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скрипка</a:t>
              </a:r>
              <a:endParaRPr lang="ru-RU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643570" y="3500438"/>
            <a:ext cx="3205455" cy="3071810"/>
            <a:chOff x="5286380" y="3786190"/>
            <a:chExt cx="3205455" cy="3071810"/>
          </a:xfrm>
        </p:grpSpPr>
        <p:pic>
          <p:nvPicPr>
            <p:cNvPr id="5123" name="Picture 3" descr="C:\Users\Пользователь\Desktop\Инструменты\Альт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86380" y="3786190"/>
              <a:ext cx="3205455" cy="2617788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5286380" y="5934670"/>
              <a:ext cx="193033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31550" cmpd="sng">
                    <a:gradFill>
                      <a:gsLst>
                        <a:gs pos="25000">
                          <a:schemeClr val="accent1">
                            <a:shade val="25000"/>
                            <a:satMod val="190000"/>
                          </a:schemeClr>
                        </a:gs>
                        <a:gs pos="80000">
                          <a:schemeClr val="accent1">
                            <a:tint val="75000"/>
                            <a:satMod val="19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rgbClr val="FFFFFF"/>
                  </a:solidFill>
                  <a:effectLst>
                    <a:outerShdw blurRad="41275" dist="12700" dir="12000000" algn="tl" rotWithShape="0">
                      <a:srgbClr val="000000">
                        <a:alpha val="40000"/>
                      </a:srgbClr>
                    </a:outerShdw>
                  </a:effectLst>
                </a:rPr>
                <a:t>Альт</a:t>
              </a:r>
              <a:endParaRPr lang="ru-RU" sz="54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000364" y="0"/>
            <a:ext cx="6143636" cy="3143240"/>
            <a:chOff x="3000364" y="0"/>
            <a:chExt cx="6143636" cy="3143240"/>
          </a:xfrm>
        </p:grpSpPr>
        <p:pic>
          <p:nvPicPr>
            <p:cNvPr id="5124" name="Picture 4" descr="C:\Users\Пользователь\Desktop\Инструменты\Контрабас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00760" y="0"/>
              <a:ext cx="3143240" cy="3143240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3000364" y="2071678"/>
              <a:ext cx="401263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контрабас</a:t>
              </a:r>
              <a:endParaRPr lang="ru-RU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71472" y="2794000"/>
            <a:ext cx="5356212" cy="4064000"/>
            <a:chOff x="0" y="3214686"/>
            <a:chExt cx="5356212" cy="4064000"/>
          </a:xfrm>
        </p:grpSpPr>
        <p:pic>
          <p:nvPicPr>
            <p:cNvPr id="5125" name="Picture 5" descr="C:\Users\Пользователь\Desktop\Инструменты\Виолончель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14612" y="3214686"/>
              <a:ext cx="2641600" cy="4064000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0" y="5500702"/>
              <a:ext cx="4643469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/>
                </a:rPr>
                <a:t>виолончель</a:t>
              </a:r>
              <a:endParaRPr lang="ru-RU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endParaRPr>
            </a:p>
          </p:txBody>
        </p:sp>
      </p:grp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93978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Деревянные духовые</a:t>
            </a:r>
            <a:endParaRPr lang="ru-RU" sz="4800" b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Пользователь\Desktop\Инструменты\0018-018-Goboj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857232"/>
            <a:ext cx="4167206" cy="3125405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-428660" y="1142984"/>
            <a:ext cx="3714776" cy="2786082"/>
            <a:chOff x="-428660" y="1142984"/>
            <a:chExt cx="3714776" cy="2786082"/>
          </a:xfrm>
        </p:grpSpPr>
        <p:pic>
          <p:nvPicPr>
            <p:cNvPr id="6147" name="Picture 3" descr="C:\Users\Пользователь\Desktop\Инструменты\Фагот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0034" y="1142984"/>
              <a:ext cx="2786082" cy="2786082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-428660" y="1500174"/>
              <a:ext cx="3398318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фагот</a:t>
              </a:r>
              <a:endPara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572000" y="3857628"/>
            <a:ext cx="4211267" cy="2752627"/>
            <a:chOff x="4572000" y="3857628"/>
            <a:chExt cx="4211267" cy="2752627"/>
          </a:xfrm>
        </p:grpSpPr>
        <p:pic>
          <p:nvPicPr>
            <p:cNvPr id="6148" name="Picture 4" descr="C:\Users\Пользователь\Desktop\Инструменты\Кларнет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72000" y="3857628"/>
              <a:ext cx="2109798" cy="2752627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5572132" y="4857760"/>
              <a:ext cx="32111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7780" cmpd="sng">
                    <a:solidFill>
                      <a:srgbClr val="FF0000"/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50800" algn="tl" rotWithShape="0">
                      <a:srgbClr val="000000"/>
                    </a:outerShdw>
                  </a:effectLst>
                </a:rPr>
                <a:t>кларнет</a:t>
              </a:r>
              <a:endParaRPr lang="ru-RU" sz="5400" b="1" cap="none" spc="0" dirty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0" y="3720681"/>
            <a:ext cx="4857784" cy="3137319"/>
            <a:chOff x="0" y="3720681"/>
            <a:chExt cx="4857784" cy="3137319"/>
          </a:xfrm>
        </p:grpSpPr>
        <p:pic>
          <p:nvPicPr>
            <p:cNvPr id="1026" name="Picture 2" descr="C:\Users\Пользователь\Desktop\ff2ab65af899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3720681"/>
              <a:ext cx="4857784" cy="3137319"/>
            </a:xfrm>
            <a:prstGeom prst="rect">
              <a:avLst/>
            </a:prstGeom>
            <a:noFill/>
          </p:spPr>
        </p:pic>
        <p:sp>
          <p:nvSpPr>
            <p:cNvPr id="11" name="Прямоугольник 10"/>
            <p:cNvSpPr/>
            <p:nvPr/>
          </p:nvSpPr>
          <p:spPr>
            <a:xfrm>
              <a:off x="0" y="5429264"/>
              <a:ext cx="294022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50" dirty="0" smtClean="0">
                  <a:ln w="12700" cmpd="sng">
                    <a:solidFill>
                      <a:schemeClr val="accent4">
                        <a:lumMod val="75000"/>
                      </a:schemeClr>
                    </a:solidFill>
                    <a:prstDash val="solid"/>
                  </a:ln>
                  <a:solidFill>
                    <a:schemeClr val="tx2">
                      <a:lumMod val="50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флейта</a:t>
              </a:r>
              <a:endParaRPr lang="ru-RU" sz="5400" b="1" cap="none" spc="50" dirty="0">
                <a:ln w="1270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endParaRPr>
            </a:p>
          </p:txBody>
        </p:sp>
      </p:grpSp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1214422"/>
            <a:ext cx="3071834" cy="150019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3333FF"/>
                </a:solidFill>
                <a:latin typeface="Segoe Print" pitchFamily="2" charset="0"/>
              </a:rPr>
              <a:t>Медные духовые</a:t>
            </a:r>
            <a:endParaRPr lang="ru-RU" sz="4000" b="1" i="1" dirty="0">
              <a:solidFill>
                <a:srgbClr val="3333FF"/>
              </a:solidFill>
              <a:latin typeface="Segoe Print" pitchFamily="2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286380" y="0"/>
            <a:ext cx="3857620" cy="3810016"/>
            <a:chOff x="5143504" y="642918"/>
            <a:chExt cx="4000496" cy="3952892"/>
          </a:xfrm>
        </p:grpSpPr>
        <p:pic>
          <p:nvPicPr>
            <p:cNvPr id="7170" name="Picture 2" descr="C:\Users\Пользователь\Desktop\Инструменты\Тромбон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91108" y="642918"/>
              <a:ext cx="3952892" cy="3952892"/>
            </a:xfrm>
            <a:prstGeom prst="rect">
              <a:avLst/>
            </a:prstGeom>
            <a:noFill/>
          </p:spPr>
        </p:pic>
        <p:sp>
          <p:nvSpPr>
            <p:cNvPr id="4" name="Прямоугольник 3"/>
            <p:cNvSpPr/>
            <p:nvPr/>
          </p:nvSpPr>
          <p:spPr>
            <a:xfrm>
              <a:off x="5143504" y="3214686"/>
              <a:ext cx="357020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i="1" cap="none" spc="0" dirty="0" smtClean="0">
                  <a:ln w="10541" cmpd="sng">
                    <a:solidFill>
                      <a:srgbClr val="00FFFF"/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effectLst/>
                </a:rPr>
                <a:t>тромбон</a:t>
              </a:r>
              <a:endParaRPr lang="ru-RU" sz="5400" b="1" i="1" cap="none" spc="0" dirty="0">
                <a:ln w="10541" cmpd="sng">
                  <a:solidFill>
                    <a:srgbClr val="00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572000" y="3786190"/>
            <a:ext cx="4241390" cy="2786050"/>
            <a:chOff x="4572000" y="3786190"/>
            <a:chExt cx="4241390" cy="2786050"/>
          </a:xfrm>
        </p:grpSpPr>
        <p:pic>
          <p:nvPicPr>
            <p:cNvPr id="7171" name="Picture 3" descr="C:\Users\Пользователь\Desktop\Инструменты\Туба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0" y="3786190"/>
              <a:ext cx="2786050" cy="2786050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6286512" y="5072074"/>
              <a:ext cx="2526878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5400" b="1" i="1" cap="none" spc="0" dirty="0" smtClean="0">
                  <a:ln w="17780" cmpd="sng">
                    <a:solidFill>
                      <a:srgbClr val="00FFFF"/>
                    </a:solidFill>
                    <a:prstDash val="solid"/>
                    <a:miter lim="800000"/>
                  </a:ln>
                  <a:solidFill>
                    <a:schemeClr val="bg2">
                      <a:lumMod val="50000"/>
                    </a:schemeClr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туба</a:t>
              </a:r>
              <a:endParaRPr lang="ru-RU" sz="5400" b="1" i="1" cap="none" spc="0" dirty="0">
                <a:ln w="17780" cmpd="sng">
                  <a:solidFill>
                    <a:srgbClr val="00FFFF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0" y="3143248"/>
            <a:ext cx="4286216" cy="3714752"/>
            <a:chOff x="0" y="3143248"/>
            <a:chExt cx="4286216" cy="3714752"/>
          </a:xfrm>
        </p:grpSpPr>
        <p:pic>
          <p:nvPicPr>
            <p:cNvPr id="7172" name="Picture 4" descr="C:\Users\Пользователь\Desktop\Инструменты\Волторна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8596" y="3920399"/>
              <a:ext cx="3857620" cy="2937601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0" y="3143248"/>
              <a:ext cx="394050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i="1" cap="none" spc="0" dirty="0" smtClean="0">
                  <a:ln w="10541" cmpd="sng">
                    <a:solidFill>
                      <a:srgbClr val="00FFFF"/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effectLst/>
                </a:rPr>
                <a:t>валторна</a:t>
              </a:r>
              <a:endParaRPr lang="ru-RU" sz="5400" b="1" i="1" cap="none" spc="0" dirty="0">
                <a:ln w="10541" cmpd="sng">
                  <a:solidFill>
                    <a:srgbClr val="00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0" y="0"/>
            <a:ext cx="3214678" cy="3280784"/>
            <a:chOff x="0" y="-285776"/>
            <a:chExt cx="3214678" cy="3280784"/>
          </a:xfrm>
        </p:grpSpPr>
        <p:pic>
          <p:nvPicPr>
            <p:cNvPr id="7173" name="Picture 5" descr="C:\Users\Пользователь\Desktop\Инструменты\Труба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-285776"/>
              <a:ext cx="3214678" cy="3214678"/>
            </a:xfrm>
            <a:prstGeom prst="rect">
              <a:avLst/>
            </a:prstGeom>
            <a:noFill/>
            <a:effectLst>
              <a:softEdge rad="317500"/>
            </a:effectLst>
          </p:spPr>
        </p:pic>
        <p:sp>
          <p:nvSpPr>
            <p:cNvPr id="14" name="Прямоугольник 13"/>
            <p:cNvSpPr/>
            <p:nvPr/>
          </p:nvSpPr>
          <p:spPr>
            <a:xfrm>
              <a:off x="500034" y="2071678"/>
              <a:ext cx="228940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0541" cmpd="sng">
                    <a:solidFill>
                      <a:srgbClr val="00FFFF"/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effectLst/>
                </a:rPr>
                <a:t>труба</a:t>
              </a:r>
              <a:endParaRPr lang="ru-RU" sz="5400" b="1" cap="none" spc="0" dirty="0">
                <a:ln w="10541" cmpd="sng">
                  <a:solidFill>
                    <a:srgbClr val="00FF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/>
              </a:endParaRP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714612" y="0"/>
            <a:ext cx="45241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rgbClr val="00FFFF">
                      <a:alpha val="55000"/>
                    </a:srgb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istral" pitchFamily="66" charset="0"/>
              </a:rPr>
              <a:t>Ударные</a:t>
            </a:r>
            <a:endParaRPr lang="ru-RU" sz="9600" b="1" cap="none" spc="0" dirty="0">
              <a:ln w="900" cmpd="sng">
                <a:solidFill>
                  <a:srgbClr val="00FFFF">
                    <a:alpha val="55000"/>
                  </a:srgb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85720" y="428604"/>
            <a:ext cx="3000364" cy="3286148"/>
            <a:chOff x="0" y="1357298"/>
            <a:chExt cx="3860041" cy="3423660"/>
          </a:xfrm>
        </p:grpSpPr>
        <p:pic>
          <p:nvPicPr>
            <p:cNvPr id="8194" name="Picture 2" descr="C:\Users\Пользователь\Desktop\Инструменты\baraban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357298"/>
              <a:ext cx="3286116" cy="2779506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357158" y="3857628"/>
              <a:ext cx="350288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300" dirty="0" smtClean="0">
                  <a:ln w="11430" cmpd="sng">
                    <a:solidFill>
                      <a:srgbClr val="00FFFF"/>
                    </a:solidFill>
                    <a:prstDash val="solid"/>
                    <a:miter lim="800000"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барабан</a:t>
              </a:r>
              <a:endParaRPr lang="ru-RU" sz="5400" b="1" cap="none" spc="300" dirty="0">
                <a:ln w="11430" cmpd="sng">
                  <a:solidFill>
                    <a:srgbClr val="00FFFF"/>
                  </a:solidFill>
                  <a:prstDash val="solid"/>
                  <a:miter lim="800000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000628" y="1428736"/>
            <a:ext cx="3857620" cy="3143272"/>
            <a:chOff x="5751927" y="1357298"/>
            <a:chExt cx="3392074" cy="2780718"/>
          </a:xfrm>
        </p:grpSpPr>
        <p:pic>
          <p:nvPicPr>
            <p:cNvPr id="8195" name="Picture 3" descr="C:\Users\Пользователь\Desktop\Инструменты\71854994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51927" y="1357298"/>
              <a:ext cx="3392074" cy="2071702"/>
            </a:xfrm>
            <a:prstGeom prst="rect">
              <a:avLst/>
            </a:prstGeom>
            <a:noFill/>
          </p:spPr>
        </p:pic>
        <p:sp>
          <p:nvSpPr>
            <p:cNvPr id="11" name="Прямоугольник 10"/>
            <p:cNvSpPr/>
            <p:nvPr/>
          </p:nvSpPr>
          <p:spPr>
            <a:xfrm>
              <a:off x="5769358" y="3214686"/>
              <a:ext cx="337464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31550" cmpd="sng">
                    <a:solidFill>
                      <a:srgbClr val="00FFFF"/>
                    </a:solidFill>
                    <a:prstDash val="solid"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>
                    <a:outerShdw blurRad="41275" dist="12700" dir="12000000" algn="tl" rotWithShape="0">
                      <a:srgbClr val="000000">
                        <a:alpha val="40000"/>
                      </a:srgbClr>
                    </a:outerShdw>
                  </a:effectLst>
                </a:rPr>
                <a:t>литавры</a:t>
              </a:r>
              <a:endParaRPr lang="ru-RU" sz="5400" b="1" cap="none" spc="0" dirty="0">
                <a:ln w="31550" cmpd="sng">
                  <a:solidFill>
                    <a:srgbClr val="00FFFF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28596" y="2714620"/>
            <a:ext cx="5127825" cy="4143380"/>
            <a:chOff x="428596" y="2714620"/>
            <a:chExt cx="5127825" cy="4143380"/>
          </a:xfrm>
        </p:grpSpPr>
        <p:pic>
          <p:nvPicPr>
            <p:cNvPr id="8198" name="Picture 6" descr="C:\Users\Пользователь\Desktop\Инструменты\kolokola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4678" y="2714620"/>
              <a:ext cx="2341743" cy="3773493"/>
            </a:xfrm>
            <a:prstGeom prst="rect">
              <a:avLst/>
            </a:prstGeom>
            <a:noFill/>
          </p:spPr>
        </p:pic>
        <p:sp>
          <p:nvSpPr>
            <p:cNvPr id="20" name="Прямоугольник 19"/>
            <p:cNvSpPr/>
            <p:nvPr/>
          </p:nvSpPr>
          <p:spPr>
            <a:xfrm>
              <a:off x="428596" y="5934670"/>
              <a:ext cx="366638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31550" cmpd="sng">
                    <a:solidFill>
                      <a:srgbClr val="00FFFF"/>
                    </a:solidFill>
                    <a:prstDash val="solid"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>
                    <a:outerShdw blurRad="41275" dist="12700" dir="12000000" algn="tl" rotWithShape="0">
                      <a:srgbClr val="000000">
                        <a:alpha val="40000"/>
                      </a:srgbClr>
                    </a:outerShdw>
                  </a:effectLst>
                </a:rPr>
                <a:t>колокола</a:t>
              </a:r>
              <a:endParaRPr lang="ru-RU" sz="5400" b="1" cap="none" spc="0" dirty="0">
                <a:ln w="31550" cmpd="sng">
                  <a:solidFill>
                    <a:srgbClr val="00FFFF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357554" y="428604"/>
            <a:ext cx="5548330" cy="2755900"/>
            <a:chOff x="2928926" y="4102100"/>
            <a:chExt cx="5548330" cy="2755900"/>
          </a:xfrm>
        </p:grpSpPr>
        <p:pic>
          <p:nvPicPr>
            <p:cNvPr id="3" name="Picture 4" descr="C:\Users\Пользователь\Desktop\Инструменты\71855278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29256" y="4102100"/>
              <a:ext cx="3048000" cy="2755900"/>
            </a:xfrm>
            <a:prstGeom prst="rect">
              <a:avLst/>
            </a:prstGeom>
            <a:noFill/>
          </p:spPr>
        </p:pic>
        <p:sp>
          <p:nvSpPr>
            <p:cNvPr id="4" name="Прямоугольник 3"/>
            <p:cNvSpPr/>
            <p:nvPr/>
          </p:nvSpPr>
          <p:spPr>
            <a:xfrm>
              <a:off x="2928926" y="5643578"/>
              <a:ext cx="321754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31550" cmpd="sng">
                    <a:solidFill>
                      <a:srgbClr val="00FFFF"/>
                    </a:solidFill>
                    <a:prstDash val="solid"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>
                    <a:outerShdw blurRad="41275" dist="12700" dir="12000000" algn="tl" rotWithShape="0">
                      <a:srgbClr val="000000">
                        <a:alpha val="40000"/>
                      </a:srgbClr>
                    </a:outerShdw>
                  </a:effectLst>
                </a:rPr>
                <a:t>тарелки</a:t>
              </a:r>
              <a:endParaRPr lang="ru-RU" sz="5400" b="1" cap="none" spc="0" dirty="0">
                <a:ln w="31550" cmpd="sng">
                  <a:solidFill>
                    <a:srgbClr val="00FFFF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2000232" y="3143248"/>
            <a:ext cx="5320492" cy="3209346"/>
            <a:chOff x="-363806" y="1288011"/>
            <a:chExt cx="11589259" cy="7688628"/>
          </a:xfrm>
        </p:grpSpPr>
        <p:pic>
          <p:nvPicPr>
            <p:cNvPr id="6" name="Picture 5" descr="C:\Users\Пользователь\Desktop\Инструменты\912144188_l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85409" y="1288011"/>
              <a:ext cx="5740044" cy="6418665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-363806" y="6606333"/>
              <a:ext cx="11339435" cy="237030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31550" cmpd="sng">
                    <a:solidFill>
                      <a:srgbClr val="00FFFF"/>
                    </a:solidFill>
                    <a:prstDash val="solid"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>
                    <a:outerShdw blurRad="41275" dist="12700" dir="12000000" algn="tl" rotWithShape="0">
                      <a:srgbClr val="000000">
                        <a:alpha val="40000"/>
                      </a:srgbClr>
                    </a:outerShdw>
                  </a:effectLst>
                </a:rPr>
                <a:t>треугольник</a:t>
              </a:r>
              <a:endParaRPr lang="ru-RU" sz="5400" b="1" cap="none" spc="0" dirty="0">
                <a:ln w="31550" cmpd="sng">
                  <a:solidFill>
                    <a:srgbClr val="00FFFF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0" y="0"/>
            <a:ext cx="3852337" cy="3852264"/>
            <a:chOff x="0" y="0"/>
            <a:chExt cx="3852337" cy="3852264"/>
          </a:xfrm>
        </p:grpSpPr>
        <p:pic>
          <p:nvPicPr>
            <p:cNvPr id="9218" name="Picture 2" descr="C:\Users\Пользователь\Desktop\Инструменты\k_281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3714776" cy="3714776"/>
            </a:xfrm>
            <a:prstGeom prst="rect">
              <a:avLst/>
            </a:prstGeom>
            <a:noFill/>
          </p:spPr>
        </p:pic>
        <p:sp>
          <p:nvSpPr>
            <p:cNvPr id="9" name="Прямоугольник 8"/>
            <p:cNvSpPr/>
            <p:nvPr/>
          </p:nvSpPr>
          <p:spPr>
            <a:xfrm>
              <a:off x="0" y="2928934"/>
              <a:ext cx="385233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7780" cmpd="sng">
                    <a:solidFill>
                      <a:srgbClr val="00FFFF"/>
                    </a:solidFill>
                    <a:prstDash val="solid"/>
                    <a:miter lim="800000"/>
                  </a:ln>
                  <a:solidFill>
                    <a:schemeClr val="accent5">
                      <a:lumMod val="60000"/>
                      <a:lumOff val="40000"/>
                    </a:schemeClr>
                  </a:solidFill>
                  <a:effectLst>
                    <a:outerShdw blurRad="50800" algn="tl" rotWithShape="0">
                      <a:srgbClr val="000000"/>
                    </a:outerShdw>
                  </a:effectLst>
                </a:rPr>
                <a:t>ксилофон</a:t>
              </a:r>
              <a:endParaRPr lang="ru-RU" sz="5400" b="1" cap="none" spc="0" dirty="0">
                <a:ln w="17780" cmpd="sng">
                  <a:solidFill>
                    <a:srgbClr val="00FFFF"/>
                  </a:solidFill>
                  <a:prstDash val="solid"/>
                  <a:miter lim="800000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4500562" y="2285992"/>
            <a:ext cx="4643437" cy="4572008"/>
            <a:chOff x="4500562" y="2285992"/>
            <a:chExt cx="4643437" cy="4572008"/>
          </a:xfrm>
        </p:grpSpPr>
        <p:pic>
          <p:nvPicPr>
            <p:cNvPr id="10242" name="Picture 2" descr="C:\Users\Пользователь\Desktop\Инструменты\50b7f02f3852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82542" y="2285992"/>
              <a:ext cx="3461457" cy="4572008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4500562" y="2500306"/>
              <a:ext cx="2928958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 w="11430">
                    <a:solidFill>
                      <a:schemeClr val="bg2">
                        <a:lumMod val="50000"/>
                      </a:schemeClr>
                    </a:solidFill>
                  </a:ln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орган</a:t>
              </a:r>
              <a:endParaRPr lang="ru-RU" sz="5400" b="1" cap="none" spc="0" dirty="0">
                <a:ln w="11430">
                  <a:solidFill>
                    <a:schemeClr val="bg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0" y="0"/>
            <a:ext cx="7913401" cy="3869524"/>
            <a:chOff x="0" y="0"/>
            <a:chExt cx="7913401" cy="3869524"/>
          </a:xfrm>
        </p:grpSpPr>
        <p:pic>
          <p:nvPicPr>
            <p:cNvPr id="10243" name="Picture 3" descr="C:\Users\Пользователь\Desktop\Инструменты\49899716_1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3571868" cy="3869524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3214678" y="285728"/>
              <a:ext cx="4698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0541" cmpd="sng">
                    <a:solidFill>
                      <a:schemeClr val="bg2">
                        <a:lumMod val="5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фортепиано</a:t>
              </a:r>
              <a:endParaRPr lang="ru-RU" sz="5400" b="1" cap="none" spc="0" dirty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28596" y="3000348"/>
            <a:ext cx="4357718" cy="3857652"/>
            <a:chOff x="428596" y="3000348"/>
            <a:chExt cx="4357718" cy="3857652"/>
          </a:xfrm>
        </p:grpSpPr>
        <p:pic>
          <p:nvPicPr>
            <p:cNvPr id="10244" name="Picture 4" descr="C:\Users\Пользователь\Desktop\Инструменты\Megan Lever Harp larger image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28662" y="3000348"/>
              <a:ext cx="3857652" cy="3857652"/>
            </a:xfrm>
            <a:prstGeom prst="rect">
              <a:avLst/>
            </a:prstGeom>
            <a:noFill/>
          </p:spPr>
        </p:pic>
        <p:sp>
          <p:nvSpPr>
            <p:cNvPr id="9" name="Прямоугольник 8"/>
            <p:cNvSpPr/>
            <p:nvPr/>
          </p:nvSpPr>
          <p:spPr>
            <a:xfrm>
              <a:off x="428596" y="5143512"/>
              <a:ext cx="207941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31550" cmpd="sng">
                    <a:solidFill>
                      <a:schemeClr val="bg2">
                        <a:lumMod val="50000"/>
                      </a:schemeClr>
                    </a:solidFill>
                    <a:prstDash val="solid"/>
                  </a:ln>
                  <a:solidFill>
                    <a:schemeClr val="bg1">
                      <a:lumMod val="5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rPr>
                <a:t>арфа</a:t>
              </a:r>
              <a:endParaRPr lang="ru-RU" sz="5400" b="1" cap="none" spc="0" dirty="0">
                <a:ln w="31550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 розовом свете">
      <a:dk1>
        <a:sysClr val="windowText" lastClr="000000"/>
      </a:dk1>
      <a:lt1>
        <a:srgbClr val="FFCCFF"/>
      </a:lt1>
      <a:dk2>
        <a:srgbClr val="FCD4EB"/>
      </a:dk2>
      <a:lt2>
        <a:srgbClr val="CCCCFF"/>
      </a:lt2>
      <a:accent1>
        <a:srgbClr val="FF33CC"/>
      </a:accent1>
      <a:accent2>
        <a:srgbClr val="CC66FF"/>
      </a:accent2>
      <a:accent3>
        <a:srgbClr val="9999FF"/>
      </a:accent3>
      <a:accent4>
        <a:srgbClr val="FF6699"/>
      </a:accent4>
      <a:accent5>
        <a:srgbClr val="AEBAD5"/>
      </a:accent5>
      <a:accent6>
        <a:srgbClr val="DEE3EE"/>
      </a:accent6>
      <a:hlink>
        <a:srgbClr val="FCD4EB"/>
      </a:hlink>
      <a:folHlink>
        <a:srgbClr val="FF669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619</TotalTime>
  <Words>323</Words>
  <Application>Microsoft Office PowerPoint</Application>
  <PresentationFormat>Экран (4:3)</PresentationFormat>
  <Paragraphs>43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Кубань  в симфонии</vt:lpstr>
      <vt:lpstr>Оркестр - это большая группа музыкантов(12 человек и более), исполняющих музыку на различных инструментах.                   </vt:lpstr>
      <vt:lpstr>Симфонический оркестр включает в себя: 1. Струнные смычковые (скрипка, альт, виолончель, контрабас) 2. Деревянные духовые ( флейта, кларнет, гобой, фагот) 3. Медные духовые (труба, тромбон, валторна, туба)  4. Ударные (треугольник, барабан, литавры, тарелки, ксилофон, оркестровые колокола) Клавишные и одиночные такие как арфа, фортепиано, орган, клавесин. </vt:lpstr>
      <vt:lpstr>Слайд 4</vt:lpstr>
      <vt:lpstr>Деревянные духовые</vt:lpstr>
      <vt:lpstr>Медные духовые</vt:lpstr>
      <vt:lpstr>Слайд 7</vt:lpstr>
      <vt:lpstr>Слайд 8</vt:lpstr>
      <vt:lpstr>Слайд 9</vt:lpstr>
      <vt:lpstr>Кубанский  симфонический оркестр</vt:lpstr>
      <vt:lpstr>После революции открылось екатеринодарское отделение Всероссийского союза оркестрантов. Его возглавил М. Сиринько, взяв на себя руководство оркестром. Но трудности послевоенной разрухи оказались сильнее энтузиазма. Оркестр развалился и куда-то делась нотная библиотека, редкая по богатству.</vt:lpstr>
      <vt:lpstr>В 30-е — 80-е годы прошлого столетия неоднократно делались попытки воссоздать коллектив, без которого культурная жизнь города не могла быть полноценной. Но процесс формирования оркестра останавливался из-за отсутствия средств, музыкальных инструментов, подготовленных музыкантов. </vt:lpstr>
      <vt:lpstr>В конце 60-х годов история Краснодарского симфонического оркестра продолжилась — появился полупрофессиональный коллектив, состоявший из преподавателей и учащихся краевого музыкального училища и педагогов музыкальных школ города. Его создал и более 20 лет руководил им энтузиаст симфонического исполнительства, замечательный музыкант-просветитель и педагог В. Л. Воронцов. Оркестр получил звание «народный коллектив». </vt:lpstr>
      <vt:lpstr>Значительных успехов в росте исполнительского мастерства, освоении сложнейших программ коллектив достиг под художественным руководством народного артиста России, выдающегося оперно-симфонического дирижера В. А. Понькина. Более 10 лет В. А. Понькин, воспитанник Краснодарского музыкального училища, ученик всемирно-известного дирижера Г. Н. Рождественского, работает с Кубанским симфоническим оркестром. Успехи оркестра последних лет напрямую связаны с его творчеством. </vt:lpstr>
      <vt:lpstr>Слайд 15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62</cp:revision>
  <dcterms:created xsi:type="dcterms:W3CDTF">2012-08-18T11:00:55Z</dcterms:created>
  <dcterms:modified xsi:type="dcterms:W3CDTF">2013-01-31T15:12:18Z</dcterms:modified>
</cp:coreProperties>
</file>